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7" r:id="rId2"/>
    <p:sldId id="302" r:id="rId3"/>
    <p:sldId id="301" r:id="rId4"/>
    <p:sldId id="264" r:id="rId5"/>
    <p:sldId id="283" r:id="rId6"/>
    <p:sldId id="296" r:id="rId7"/>
    <p:sldId id="303" r:id="rId8"/>
    <p:sldId id="297" r:id="rId9"/>
    <p:sldId id="298" r:id="rId10"/>
    <p:sldId id="300" r:id="rId11"/>
    <p:sldId id="310" r:id="rId12"/>
    <p:sldId id="309" r:id="rId13"/>
  </p:sldIdLst>
  <p:sldSz cx="12192000" cy="6858000"/>
  <p:notesSz cx="6858000" cy="9144000"/>
  <p:embeddedFontLst>
    <p:embeddedFont>
      <p:font typeface="Calibri Light" panose="020F0302020204030204" pitchFamily="34" charset="0"/>
      <p:regular r:id="rId16"/>
      <p:italic r:id="rId17"/>
    </p:embeddedFont>
    <p:embeddedFont>
      <p:font typeface="等线" panose="02010600030101010101" pitchFamily="2" charset="-122"/>
      <p:regular r:id="rId18"/>
      <p:bold r:id="rId19"/>
    </p:embeddedFont>
    <p:embeddedFont>
      <p:font typeface="等线 Light" panose="02010600030101010101" pitchFamily="2" charset="-122"/>
      <p:regular r:id="rId20"/>
    </p:embeddedFont>
    <p:embeddedFont>
      <p:font typeface="微软雅黑" panose="020B0503020204020204" pitchFamily="34" charset="-122"/>
      <p:regular r:id="rId21"/>
      <p:bold r:id="rId22"/>
    </p:embeddedFont>
    <p:embeddedFont>
      <p:font typeface="仿宋" panose="02010609060101010101" pitchFamily="49" charset="-122"/>
      <p:regular r:id="rId23"/>
    </p:embeddedFont>
    <p:embeddedFont>
      <p:font typeface="Helvetica" panose="020B0604020202020204" pitchFamily="34" charset="0"/>
      <p:regular r:id="rId24"/>
      <p:bold r:id="rId25"/>
      <p:italic r:id="rId26"/>
      <p:boldItalic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D985E"/>
    <a:srgbClr val="5E906C"/>
    <a:srgbClr val="42664D"/>
    <a:srgbClr val="8EAE99"/>
    <a:srgbClr val="5A7B66"/>
    <a:srgbClr val="869C8D"/>
    <a:srgbClr val="D8E3DB"/>
    <a:srgbClr val="26403D"/>
    <a:srgbClr val="61A5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2" autoAdjust="0"/>
    <p:restoredTop sz="85171" autoAdjust="0"/>
  </p:normalViewPr>
  <p:slideViewPr>
    <p:cSldViewPr showGuides="1">
      <p:cViewPr varScale="1">
        <p:scale>
          <a:sx n="99" d="100"/>
          <a:sy n="99" d="100"/>
        </p:scale>
        <p:origin x="1116" y="78"/>
      </p:cViewPr>
      <p:guideLst>
        <p:guide orient="horz" pos="2160"/>
        <p:guide pos="38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4"/>
    </p:cViewPr>
  </p:sorterViewPr>
  <p:notesViewPr>
    <p:cSldViewPr snapToGrid="0">
      <p:cViewPr varScale="1">
        <p:scale>
          <a:sx n="48" d="100"/>
          <a:sy n="48" d="100"/>
        </p:scale>
        <p:origin x="1896" y="24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AF2B2-E8B9-427A-ABEE-DB0D1C90541F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01013F-C41D-4AB4-A633-BFEF9A03D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1C116-2EB2-421E-BD92-7AB0491ADE48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77C73-E753-4C73-A375-75A46DCF5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958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77C73-E753-4C73-A375-75A46DCF5CD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138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77C73-E753-4C73-A375-75A46DCF5CD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99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1FB6-B513-460E-88BA-35182A5B69B1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EA3BC-759C-4DBD-9353-371E810419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1FB6-B513-460E-88BA-35182A5B69B1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EA3BC-759C-4DBD-9353-371E810419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1FB6-B513-460E-88BA-35182A5B69B1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EA3BC-759C-4DBD-9353-371E810419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92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59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Image here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29536" y="6535003"/>
            <a:ext cx="3093879" cy="140261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 Vizualus.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01996-2D0B-4E1B-998A-4107E0F8DE9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hape 56"/>
          <p:cNvSpPr/>
          <p:nvPr userDrawn="1"/>
        </p:nvSpPr>
        <p:spPr>
          <a:xfrm flipV="1">
            <a:off x="760575" y="6525429"/>
            <a:ext cx="0" cy="15941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miter/>
          </a:ln>
        </p:spPr>
        <p:txBody>
          <a:bodyPr lIns="0" tIns="0" rIns="0" bIns="0"/>
          <a:lstStyle/>
          <a:p>
            <a:pPr lvl="0" defTabSz="11811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sz="310" b="0" i="0">
              <a:latin typeface="Calibri Light" panose="020F0302020204030204" charset="0"/>
              <a:ea typeface="Calibri Light" panose="020F0302020204030204" charset="0"/>
              <a:cs typeface="Calibri Light" panose="020F03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prism/>
      </p:transition>
    </mc:Choice>
    <mc:Fallback xmlns="">
      <p:transition spd="slow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836289" y="796626"/>
            <a:ext cx="1053059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 txBox="1"/>
          <p:nvPr userDrawn="1"/>
        </p:nvSpPr>
        <p:spPr>
          <a:xfrm>
            <a:off x="4622346" y="233046"/>
            <a:ext cx="4195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1FB6-B513-460E-88BA-35182A5B69B1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EA3BC-759C-4DBD-9353-371E810419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1FB6-B513-460E-88BA-35182A5B69B1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EA3BC-759C-4DBD-9353-371E810419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1FB6-B513-460E-88BA-35182A5B69B1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EA3BC-759C-4DBD-9353-371E810419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1FB6-B513-460E-88BA-35182A5B69B1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EA3BC-759C-4DBD-9353-371E810419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1FB6-B513-460E-88BA-35182A5B69B1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EA3BC-759C-4DBD-9353-371E810419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1FB6-B513-460E-88BA-35182A5B69B1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EA3BC-759C-4DBD-9353-371E810419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1FB6-B513-460E-88BA-35182A5B69B1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EA3BC-759C-4DBD-9353-371E810419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1FB6-B513-460E-88BA-35182A5B69B1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EA3BC-759C-4DBD-9353-371E810419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D1FB6-B513-460E-88BA-35182A5B69B1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EA3BC-759C-4DBD-9353-371E810419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642253" y="990600"/>
            <a:ext cx="4038601" cy="5007428"/>
          </a:xfrm>
          <a:prstGeom prst="rect">
            <a:avLst/>
          </a:prstGeom>
          <a:noFill/>
          <a:ln w="63500">
            <a:solidFill>
              <a:srgbClr val="52725D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034140" y="674915"/>
            <a:ext cx="3254831" cy="5638798"/>
            <a:chOff x="2960911" y="272144"/>
            <a:chExt cx="3254831" cy="563879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960911" y="4212772"/>
              <a:ext cx="3254829" cy="1698170"/>
            </a:xfrm>
            <a:custGeom>
              <a:avLst/>
              <a:gdLst>
                <a:gd name="connsiteX0" fmla="*/ 0 w 3254829"/>
                <a:gd name="connsiteY0" fmla="*/ 0 h 1698170"/>
                <a:gd name="connsiteX1" fmla="*/ 3254829 w 3254829"/>
                <a:gd name="connsiteY1" fmla="*/ 0 h 1698170"/>
                <a:gd name="connsiteX2" fmla="*/ 3254829 w 3254829"/>
                <a:gd name="connsiteY2" fmla="*/ 1698170 h 1698170"/>
                <a:gd name="connsiteX3" fmla="*/ 0 w 3254829"/>
                <a:gd name="connsiteY3" fmla="*/ 1698170 h 169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4829" h="1698170">
                  <a:moveTo>
                    <a:pt x="0" y="0"/>
                  </a:moveTo>
                  <a:lnTo>
                    <a:pt x="3254829" y="0"/>
                  </a:lnTo>
                  <a:lnTo>
                    <a:pt x="3254829" y="1698170"/>
                  </a:lnTo>
                  <a:lnTo>
                    <a:pt x="0" y="1698170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960912" y="2242458"/>
              <a:ext cx="3254829" cy="1698170"/>
            </a:xfrm>
            <a:custGeom>
              <a:avLst/>
              <a:gdLst>
                <a:gd name="connsiteX0" fmla="*/ 0 w 3254829"/>
                <a:gd name="connsiteY0" fmla="*/ 0 h 1698170"/>
                <a:gd name="connsiteX1" fmla="*/ 3254829 w 3254829"/>
                <a:gd name="connsiteY1" fmla="*/ 0 h 1698170"/>
                <a:gd name="connsiteX2" fmla="*/ 3254829 w 3254829"/>
                <a:gd name="connsiteY2" fmla="*/ 1698170 h 1698170"/>
                <a:gd name="connsiteX3" fmla="*/ 0 w 3254829"/>
                <a:gd name="connsiteY3" fmla="*/ 1698170 h 169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4829" h="1698170">
                  <a:moveTo>
                    <a:pt x="0" y="0"/>
                  </a:moveTo>
                  <a:lnTo>
                    <a:pt x="3254829" y="0"/>
                  </a:lnTo>
                  <a:lnTo>
                    <a:pt x="3254829" y="1698170"/>
                  </a:lnTo>
                  <a:lnTo>
                    <a:pt x="0" y="1698170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960913" y="272144"/>
              <a:ext cx="3254829" cy="1698170"/>
            </a:xfrm>
            <a:custGeom>
              <a:avLst/>
              <a:gdLst>
                <a:gd name="connsiteX0" fmla="*/ 0 w 3254829"/>
                <a:gd name="connsiteY0" fmla="*/ 0 h 1698170"/>
                <a:gd name="connsiteX1" fmla="*/ 3254829 w 3254829"/>
                <a:gd name="connsiteY1" fmla="*/ 0 h 1698170"/>
                <a:gd name="connsiteX2" fmla="*/ 3254829 w 3254829"/>
                <a:gd name="connsiteY2" fmla="*/ 1698170 h 1698170"/>
                <a:gd name="connsiteX3" fmla="*/ 0 w 3254829"/>
                <a:gd name="connsiteY3" fmla="*/ 1698170 h 169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4829" h="1698170">
                  <a:moveTo>
                    <a:pt x="0" y="0"/>
                  </a:moveTo>
                  <a:lnTo>
                    <a:pt x="3254829" y="0"/>
                  </a:lnTo>
                  <a:lnTo>
                    <a:pt x="3254829" y="1698170"/>
                  </a:lnTo>
                  <a:lnTo>
                    <a:pt x="0" y="1698170"/>
                  </a:lnTo>
                  <a:close/>
                </a:path>
              </a:pathLst>
            </a:custGeom>
          </p:spPr>
        </p:pic>
      </p:grpSp>
      <p:sp>
        <p:nvSpPr>
          <p:cNvPr id="17" name="矩形 16"/>
          <p:cNvSpPr/>
          <p:nvPr/>
        </p:nvSpPr>
        <p:spPr>
          <a:xfrm>
            <a:off x="5061585" y="-22860"/>
            <a:ext cx="7130415" cy="6858000"/>
          </a:xfrm>
          <a:prstGeom prst="rect">
            <a:avLst/>
          </a:prstGeom>
          <a:solidFill>
            <a:srgbClr val="8EAE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412105" y="1254125"/>
            <a:ext cx="6428740" cy="43503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L 形 4"/>
          <p:cNvSpPr/>
          <p:nvPr/>
        </p:nvSpPr>
        <p:spPr>
          <a:xfrm rot="2520000" flipH="1">
            <a:off x="5008880" y="401320"/>
            <a:ext cx="857885" cy="800100"/>
          </a:xfrm>
          <a:prstGeom prst="corner">
            <a:avLst>
              <a:gd name="adj1" fmla="val 41466"/>
              <a:gd name="adj2" fmla="val 41466"/>
            </a:avLst>
          </a:prstGeom>
          <a:solidFill>
            <a:srgbClr val="61A57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L 形 5"/>
          <p:cNvSpPr/>
          <p:nvPr/>
        </p:nvSpPr>
        <p:spPr>
          <a:xfrm rot="13320000" flipH="1">
            <a:off x="10934065" y="5839460"/>
            <a:ext cx="832485" cy="822960"/>
          </a:xfrm>
          <a:prstGeom prst="corner">
            <a:avLst>
              <a:gd name="adj1" fmla="val 41466"/>
              <a:gd name="adj2" fmla="val 41466"/>
            </a:avLst>
          </a:prstGeom>
          <a:solidFill>
            <a:srgbClr val="426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flipV="1">
            <a:off x="9813925" y="923925"/>
            <a:ext cx="2378075" cy="76200"/>
          </a:xfrm>
          <a:prstGeom prst="rect">
            <a:avLst/>
          </a:prstGeom>
          <a:solidFill>
            <a:srgbClr val="8EAE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0459085" y="401955"/>
            <a:ext cx="1732915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8EAE99"/>
                </a:solidFill>
              </a14:hiddenFill>
            </a:ext>
          </a:extLst>
        </p:spPr>
        <p:txBody>
          <a:bodyPr vert="horz" wrap="square" rtlCol="0">
            <a:spAutoFit/>
          </a:bodyPr>
          <a:lstStyle/>
          <a:p>
            <a:r>
              <a:rPr lang="en-US" altLang="zh-CN" sz="2400" dirty="0">
                <a:solidFill>
                  <a:srgbClr val="8EAE99"/>
                </a:solidFill>
                <a:latin typeface="仿宋" panose="02010609060101010101" charset="-122"/>
                <a:ea typeface="仿宋" panose="02010609060101010101" charset="-122"/>
              </a:rPr>
              <a:t>G D U F 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412105" y="1588135"/>
            <a:ext cx="7799070" cy="42473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实现的基础功能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zh-CN" altLang="en-US" dirty="0">
                <a:solidFill>
                  <a:schemeClr val="bg1"/>
                </a:solidFill>
              </a:rPr>
              <a:t>登陆注册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2. </a:t>
            </a:r>
            <a:r>
              <a:rPr lang="zh-CN" altLang="en-US" dirty="0">
                <a:solidFill>
                  <a:schemeClr val="bg1"/>
                </a:solidFill>
              </a:rPr>
              <a:t>用户数据解析与数据更新功能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商店展现与购买功能实现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4</a:t>
            </a:r>
            <a:r>
              <a:rPr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包裹、仓库、土地的展示与刷新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5</a:t>
            </a:r>
            <a:r>
              <a:rPr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农作物种植与自动生长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6</a:t>
            </a:r>
            <a:r>
              <a:rPr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摘取、偷摘、铲除功能</a:t>
            </a:r>
            <a:endParaRPr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bldLvl="0" animBg="1"/>
      <p:bldP spid="18" grpId="0" bldLvl="0" animBg="1"/>
      <p:bldP spid="5" grpId="0" bldLvl="0" animBg="1"/>
      <p:bldP spid="6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4290" y="0"/>
            <a:ext cx="12260580" cy="6858000"/>
          </a:xfrm>
          <a:prstGeom prst="rect">
            <a:avLst/>
          </a:prstGeom>
          <a:solidFill>
            <a:srgbClr val="8EAE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 flipV="1">
            <a:off x="9813925" y="923925"/>
            <a:ext cx="2378075" cy="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459085" y="401955"/>
            <a:ext cx="1732915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8EAE99"/>
                </a:solidFill>
              </a14:hiddenFill>
            </a:ext>
          </a:extLst>
        </p:spPr>
        <p:txBody>
          <a:bodyPr vert="horz"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G D U F 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235325" y="263525"/>
            <a:ext cx="58127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</a:rPr>
              <a:t>黑名单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47038DD-FFD0-4E52-B210-02A3D2E79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00" y="1485000"/>
            <a:ext cx="3057143" cy="25238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773DD886-DEF1-4BBF-B1AF-9BC01A2DE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00" y="1485000"/>
            <a:ext cx="5200000" cy="219047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453C1A54-71CD-47FA-B204-451B15D7DE54}"/>
              </a:ext>
            </a:extLst>
          </p:cNvPr>
          <p:cNvSpPr txBox="1"/>
          <p:nvPr/>
        </p:nvSpPr>
        <p:spPr>
          <a:xfrm>
            <a:off x="2734564" y="4594731"/>
            <a:ext cx="70567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​    </a:t>
            </a:r>
            <a:r>
              <a:rPr lang="en-US" altLang="zh-CN" dirty="0">
                <a:solidFill>
                  <a:schemeClr val="bg1"/>
                </a:solidFill>
              </a:rPr>
              <a:t>                </a:t>
            </a:r>
            <a:r>
              <a:rPr lang="zh-CN" altLang="en-US" dirty="0">
                <a:solidFill>
                  <a:schemeClr val="bg1"/>
                </a:solidFill>
              </a:rPr>
              <a:t>登录时提示显示黑名单信息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     </a:t>
            </a:r>
            <a:r>
              <a:rPr lang="zh-CN" altLang="en-US" dirty="0">
                <a:solidFill>
                  <a:schemeClr val="bg1"/>
                </a:solidFill>
              </a:rPr>
              <a:t>被某用户偷菜太多自动将其加入黑名单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     </a:t>
            </a:r>
            <a:r>
              <a:rPr lang="zh-CN" altLang="en-US" dirty="0">
                <a:solidFill>
                  <a:schemeClr val="bg1"/>
                </a:solidFill>
              </a:rPr>
              <a:t>被加入黑名单后无法偷菜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            24</a:t>
            </a:r>
            <a:r>
              <a:rPr lang="zh-CN" altLang="en-US" dirty="0">
                <a:solidFill>
                  <a:schemeClr val="bg1"/>
                </a:solidFill>
              </a:rPr>
              <a:t>小时后自动移除黑名单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或者让被偷者</a:t>
            </a:r>
            <a:r>
              <a:rPr lang="en-US" altLang="zh-CN" dirty="0">
                <a:solidFill>
                  <a:schemeClr val="bg1"/>
                </a:solidFill>
              </a:rPr>
              <a:t>’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        </a:t>
            </a:r>
            <a:r>
              <a:rPr lang="zh-CN" altLang="en-US" dirty="0">
                <a:solidFill>
                  <a:schemeClr val="bg1"/>
                </a:solidFill>
              </a:rPr>
              <a:t>偷回来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      </a:t>
            </a:r>
            <a:r>
              <a:rPr lang="zh-CN" altLang="en-US" dirty="0">
                <a:solidFill>
                  <a:schemeClr val="bg1"/>
                </a:solidFill>
              </a:rPr>
              <a:t>有专门文件持久化存储该游戏数据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​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4290" y="0"/>
            <a:ext cx="12260580" cy="6858000"/>
          </a:xfrm>
          <a:prstGeom prst="rect">
            <a:avLst/>
          </a:prstGeom>
          <a:solidFill>
            <a:srgbClr val="8EAE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 flipV="1">
            <a:off x="9813925" y="923925"/>
            <a:ext cx="2378075" cy="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459085" y="401955"/>
            <a:ext cx="1732915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8EAE99"/>
                </a:solidFill>
              </a14:hiddenFill>
            </a:ext>
          </a:extLst>
        </p:spPr>
        <p:txBody>
          <a:bodyPr vert="horz"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G D U F 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235325" y="263525"/>
            <a:ext cx="58127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</a:rPr>
              <a:t>登录提示偷摘者记录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453C1A54-71CD-47FA-B204-451B15D7DE54}"/>
              </a:ext>
            </a:extLst>
          </p:cNvPr>
          <p:cNvSpPr txBox="1"/>
          <p:nvPr/>
        </p:nvSpPr>
        <p:spPr>
          <a:xfrm>
            <a:off x="2757170" y="5209374"/>
            <a:ext cx="7056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​    </a:t>
            </a:r>
            <a:r>
              <a:rPr lang="en-US" altLang="zh-CN" dirty="0">
                <a:solidFill>
                  <a:schemeClr val="bg1"/>
                </a:solidFill>
              </a:rPr>
              <a:t>                </a:t>
            </a:r>
            <a:r>
              <a:rPr lang="zh-CN" altLang="en-US" dirty="0">
                <a:solidFill>
                  <a:schemeClr val="bg1"/>
                </a:solidFill>
              </a:rPr>
              <a:t>登录时提示该登录用户过去一段时间被谁偷摘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      </a:t>
            </a:r>
            <a:r>
              <a:rPr lang="zh-CN" altLang="en-US" dirty="0">
                <a:solidFill>
                  <a:schemeClr val="bg1"/>
                </a:solidFill>
              </a:rPr>
              <a:t>有专门文件持久化存储该数据</a:t>
            </a:r>
            <a:r>
              <a:rPr lang="en-US" altLang="zh-CN" dirty="0">
                <a:solidFill>
                  <a:schemeClr val="bg1"/>
                </a:solidFill>
              </a:rPr>
              <a:t>	     </a:t>
            </a:r>
            <a:r>
              <a:rPr lang="zh-CN" altLang="en-US" dirty="0">
                <a:solidFill>
                  <a:schemeClr val="bg1"/>
                </a:solidFill>
              </a:rPr>
              <a:t>​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B6BCF55-15EB-41DF-848F-A48521822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0" y="1199351"/>
            <a:ext cx="9190476" cy="3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2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4290" y="0"/>
            <a:ext cx="12260580" cy="6858000"/>
          </a:xfrm>
          <a:prstGeom prst="rect">
            <a:avLst/>
          </a:prstGeom>
          <a:solidFill>
            <a:srgbClr val="8EAE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 flipV="1">
            <a:off x="9813925" y="923925"/>
            <a:ext cx="2378075" cy="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459085" y="401955"/>
            <a:ext cx="1732915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8EAE99"/>
                </a:solidFill>
              </a14:hiddenFill>
            </a:ext>
          </a:extLst>
        </p:spPr>
        <p:txBody>
          <a:bodyPr vert="horz"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G D U F 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235325" y="263525"/>
            <a:ext cx="58127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</a:rPr>
              <a:t>金手指农作物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453C1A54-71CD-47FA-B204-451B15D7DE54}"/>
              </a:ext>
            </a:extLst>
          </p:cNvPr>
          <p:cNvSpPr txBox="1"/>
          <p:nvPr/>
        </p:nvSpPr>
        <p:spPr>
          <a:xfrm>
            <a:off x="1848000" y="4592595"/>
            <a:ext cx="727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​    </a:t>
            </a:r>
            <a:r>
              <a:rPr lang="en-US" altLang="zh-CN" dirty="0">
                <a:solidFill>
                  <a:schemeClr val="bg1"/>
                </a:solidFill>
              </a:rPr>
              <a:t>                </a:t>
            </a:r>
            <a:r>
              <a:rPr lang="zh-CN" altLang="en-US" dirty="0">
                <a:solidFill>
                  <a:schemeClr val="bg1"/>
                </a:solidFill>
              </a:rPr>
              <a:t>周老师的指导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新手专用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收获后获得大量经验与少量金币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   偷摘者只有极小几率获得经验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新手缺少等级购买东西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     </a:t>
            </a:r>
            <a:r>
              <a:rPr lang="zh-CN" altLang="en-US" dirty="0">
                <a:solidFill>
                  <a:schemeClr val="bg1"/>
                </a:solidFill>
              </a:rPr>
              <a:t>周老师的收藏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  <a:r>
              <a:rPr lang="zh-CN" altLang="en-US" dirty="0">
                <a:solidFill>
                  <a:schemeClr val="bg1"/>
                </a:solidFill>
              </a:rPr>
              <a:t>给等级足够的老玩家使用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出售时获得大量金币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因为老玩家往往只需要金币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等级已经不重要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​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FAE464C-5463-44F9-B268-F2A889093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000" y="1372235"/>
            <a:ext cx="5533333" cy="22476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A2E6A08-83A7-40C5-865E-72725B71F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183" y="1506890"/>
            <a:ext cx="2504762" cy="7904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051D98C5-9C69-4A00-84D8-783954566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093" y="2626234"/>
            <a:ext cx="2409524" cy="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8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642253" y="990600"/>
            <a:ext cx="4038601" cy="5007428"/>
          </a:xfrm>
          <a:prstGeom prst="rect">
            <a:avLst/>
          </a:prstGeom>
          <a:noFill/>
          <a:ln w="63500">
            <a:solidFill>
              <a:srgbClr val="52725D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034140" y="674915"/>
            <a:ext cx="3254831" cy="5638798"/>
            <a:chOff x="2960911" y="272144"/>
            <a:chExt cx="3254831" cy="563879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960911" y="4212772"/>
              <a:ext cx="3254829" cy="1698170"/>
            </a:xfrm>
            <a:custGeom>
              <a:avLst/>
              <a:gdLst>
                <a:gd name="connsiteX0" fmla="*/ 0 w 3254829"/>
                <a:gd name="connsiteY0" fmla="*/ 0 h 1698170"/>
                <a:gd name="connsiteX1" fmla="*/ 3254829 w 3254829"/>
                <a:gd name="connsiteY1" fmla="*/ 0 h 1698170"/>
                <a:gd name="connsiteX2" fmla="*/ 3254829 w 3254829"/>
                <a:gd name="connsiteY2" fmla="*/ 1698170 h 1698170"/>
                <a:gd name="connsiteX3" fmla="*/ 0 w 3254829"/>
                <a:gd name="connsiteY3" fmla="*/ 1698170 h 169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4829" h="1698170">
                  <a:moveTo>
                    <a:pt x="0" y="0"/>
                  </a:moveTo>
                  <a:lnTo>
                    <a:pt x="3254829" y="0"/>
                  </a:lnTo>
                  <a:lnTo>
                    <a:pt x="3254829" y="1698170"/>
                  </a:lnTo>
                  <a:lnTo>
                    <a:pt x="0" y="1698170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960912" y="2242458"/>
              <a:ext cx="3254829" cy="1698170"/>
            </a:xfrm>
            <a:custGeom>
              <a:avLst/>
              <a:gdLst>
                <a:gd name="connsiteX0" fmla="*/ 0 w 3254829"/>
                <a:gd name="connsiteY0" fmla="*/ 0 h 1698170"/>
                <a:gd name="connsiteX1" fmla="*/ 3254829 w 3254829"/>
                <a:gd name="connsiteY1" fmla="*/ 0 h 1698170"/>
                <a:gd name="connsiteX2" fmla="*/ 3254829 w 3254829"/>
                <a:gd name="connsiteY2" fmla="*/ 1698170 h 1698170"/>
                <a:gd name="connsiteX3" fmla="*/ 0 w 3254829"/>
                <a:gd name="connsiteY3" fmla="*/ 1698170 h 169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4829" h="1698170">
                  <a:moveTo>
                    <a:pt x="0" y="0"/>
                  </a:moveTo>
                  <a:lnTo>
                    <a:pt x="3254829" y="0"/>
                  </a:lnTo>
                  <a:lnTo>
                    <a:pt x="3254829" y="1698170"/>
                  </a:lnTo>
                  <a:lnTo>
                    <a:pt x="0" y="1698170"/>
                  </a:lnTo>
                  <a:close/>
                </a:path>
              </a:pathLst>
            </a:cu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960913" y="272144"/>
              <a:ext cx="3254829" cy="1698170"/>
            </a:xfrm>
            <a:custGeom>
              <a:avLst/>
              <a:gdLst>
                <a:gd name="connsiteX0" fmla="*/ 0 w 3254829"/>
                <a:gd name="connsiteY0" fmla="*/ 0 h 1698170"/>
                <a:gd name="connsiteX1" fmla="*/ 3254829 w 3254829"/>
                <a:gd name="connsiteY1" fmla="*/ 0 h 1698170"/>
                <a:gd name="connsiteX2" fmla="*/ 3254829 w 3254829"/>
                <a:gd name="connsiteY2" fmla="*/ 1698170 h 1698170"/>
                <a:gd name="connsiteX3" fmla="*/ 0 w 3254829"/>
                <a:gd name="connsiteY3" fmla="*/ 1698170 h 169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4829" h="1698170">
                  <a:moveTo>
                    <a:pt x="0" y="0"/>
                  </a:moveTo>
                  <a:lnTo>
                    <a:pt x="3254829" y="0"/>
                  </a:lnTo>
                  <a:lnTo>
                    <a:pt x="3254829" y="1698170"/>
                  </a:lnTo>
                  <a:lnTo>
                    <a:pt x="0" y="1698170"/>
                  </a:lnTo>
                  <a:close/>
                </a:path>
              </a:pathLst>
            </a:custGeom>
          </p:spPr>
        </p:pic>
      </p:grpSp>
      <p:sp>
        <p:nvSpPr>
          <p:cNvPr id="17" name="矩形 16"/>
          <p:cNvSpPr/>
          <p:nvPr/>
        </p:nvSpPr>
        <p:spPr>
          <a:xfrm>
            <a:off x="5061585" y="-22860"/>
            <a:ext cx="7130415" cy="6858000"/>
          </a:xfrm>
          <a:prstGeom prst="rect">
            <a:avLst/>
          </a:prstGeom>
          <a:solidFill>
            <a:srgbClr val="8EAE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412105" y="1254125"/>
            <a:ext cx="6428740" cy="43503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L 形 4"/>
          <p:cNvSpPr/>
          <p:nvPr/>
        </p:nvSpPr>
        <p:spPr>
          <a:xfrm rot="2520000" flipH="1">
            <a:off x="5008880" y="401320"/>
            <a:ext cx="857885" cy="800100"/>
          </a:xfrm>
          <a:prstGeom prst="corner">
            <a:avLst>
              <a:gd name="adj1" fmla="val 41466"/>
              <a:gd name="adj2" fmla="val 41466"/>
            </a:avLst>
          </a:prstGeom>
          <a:solidFill>
            <a:srgbClr val="61A57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L 形 5"/>
          <p:cNvSpPr/>
          <p:nvPr/>
        </p:nvSpPr>
        <p:spPr>
          <a:xfrm rot="13320000" flipH="1">
            <a:off x="10934065" y="5839460"/>
            <a:ext cx="832485" cy="822960"/>
          </a:xfrm>
          <a:prstGeom prst="corner">
            <a:avLst>
              <a:gd name="adj1" fmla="val 41466"/>
              <a:gd name="adj2" fmla="val 41466"/>
            </a:avLst>
          </a:prstGeom>
          <a:solidFill>
            <a:srgbClr val="426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flipV="1">
            <a:off x="9813925" y="923925"/>
            <a:ext cx="2378075" cy="76200"/>
          </a:xfrm>
          <a:prstGeom prst="rect">
            <a:avLst/>
          </a:prstGeom>
          <a:solidFill>
            <a:srgbClr val="8EAE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0459085" y="401955"/>
            <a:ext cx="1732915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8EAE99"/>
                </a:solidFill>
              </a14:hiddenFill>
            </a:ext>
          </a:extLst>
        </p:spPr>
        <p:txBody>
          <a:bodyPr vert="horz" wrap="square" rtlCol="0">
            <a:spAutoFit/>
          </a:bodyPr>
          <a:lstStyle/>
          <a:p>
            <a:r>
              <a:rPr lang="en-US" altLang="zh-CN" sz="2400" dirty="0">
                <a:solidFill>
                  <a:srgbClr val="8EAE99"/>
                </a:solidFill>
                <a:latin typeface="仿宋" panose="02010609060101010101" charset="-122"/>
                <a:ea typeface="仿宋" panose="02010609060101010101" charset="-122"/>
              </a:rPr>
              <a:t>G D U F 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412105" y="1588135"/>
            <a:ext cx="6371895" cy="45243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实现的提升功能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zh-CN" altLang="en-US" dirty="0">
                <a:solidFill>
                  <a:schemeClr val="bg1"/>
                </a:solidFill>
              </a:rPr>
              <a:t>预封装对象流函数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生产环境时可调用以保护用户数据</a:t>
            </a:r>
            <a:endParaRPr lang="en-US" altLang="zh-CN" dirty="0">
              <a:solidFill>
                <a:schemeClr val="bg1"/>
              </a:solidFill>
            </a:endParaRPr>
          </a:p>
          <a:p>
            <a:endParaRPr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2. </a:t>
            </a:r>
            <a:r>
              <a:rPr lang="zh-CN" altLang="en-US" dirty="0">
                <a:solidFill>
                  <a:schemeClr val="bg1"/>
                </a:solidFill>
              </a:rPr>
              <a:t>增加金手指农作物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周老师的指导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立刻成熟且能获得大量经验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、周老师的藏品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立刻成熟且可售卖大量金币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3. </a:t>
            </a:r>
            <a:r>
              <a:rPr lang="zh-CN" altLang="en-US" dirty="0">
                <a:solidFill>
                  <a:schemeClr val="bg1"/>
                </a:solidFill>
              </a:rPr>
              <a:t>偷摘时几率被抓减少经验值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经验过低取消惩罚</a:t>
            </a:r>
            <a:r>
              <a:rPr lang="en-US" altLang="zh-CN" dirty="0">
                <a:solidFill>
                  <a:schemeClr val="bg1"/>
                </a:solidFill>
              </a:rPr>
              <a:t>),</a:t>
            </a:r>
            <a:r>
              <a:rPr lang="zh-CN" altLang="en-US" dirty="0">
                <a:solidFill>
                  <a:schemeClr val="bg1"/>
                </a:solidFill>
              </a:rPr>
              <a:t>每个农作物        </a:t>
            </a:r>
            <a:r>
              <a:rPr lang="en-US" altLang="zh-CN" dirty="0">
                <a:solidFill>
                  <a:schemeClr val="bg1"/>
                </a:solidFill>
              </a:rPr>
              <a:t>      </a:t>
            </a:r>
            <a:r>
              <a:rPr lang="zh-CN" altLang="en-US" dirty="0">
                <a:solidFill>
                  <a:schemeClr val="bg1"/>
                </a:solidFill>
              </a:rPr>
              <a:t>偷摘上限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次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屡教不改至</a:t>
            </a:r>
            <a:r>
              <a:rPr lang="en-US" altLang="zh-CN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次移入黑名单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4. </a:t>
            </a:r>
            <a:r>
              <a:rPr lang="zh-CN" altLang="en-US" dirty="0">
                <a:solidFill>
                  <a:schemeClr val="bg1"/>
                </a:solidFill>
              </a:rPr>
              <a:t>登陆后提示你最近有谁偷了你的菜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这里设置一小时之内</a:t>
            </a:r>
            <a:r>
              <a:rPr lang="en-US" altLang="zh-CN" dirty="0">
                <a:solidFill>
                  <a:schemeClr val="bg1"/>
                </a:solidFill>
              </a:rPr>
              <a:t>),</a:t>
            </a:r>
            <a:r>
              <a:rPr lang="zh-CN" altLang="en-US" dirty="0">
                <a:solidFill>
                  <a:schemeClr val="bg1"/>
                </a:solidFill>
              </a:rPr>
              <a:t>与谁进入你的黑名单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5. </a:t>
            </a:r>
            <a:r>
              <a:rPr lang="zh-CN" altLang="en-US" dirty="0">
                <a:solidFill>
                  <a:schemeClr val="bg1"/>
                </a:solidFill>
              </a:rPr>
              <a:t>偷被加黑名单者的菜解除黑名单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默认</a:t>
            </a:r>
            <a:r>
              <a:rPr lang="en-US" altLang="zh-CN" dirty="0">
                <a:solidFill>
                  <a:schemeClr val="bg1"/>
                </a:solidFill>
              </a:rPr>
              <a:t>24</a:t>
            </a:r>
            <a:r>
              <a:rPr lang="zh-CN" altLang="en-US" dirty="0">
                <a:solidFill>
                  <a:schemeClr val="bg1"/>
                </a:solidFill>
              </a:rPr>
              <a:t>小时自动解除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  <a:p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748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bldLvl="0" animBg="1"/>
      <p:bldP spid="18" grpId="0" bldLvl="0" animBg="1"/>
      <p:bldP spid="5" grpId="0" bldLvl="0" animBg="1"/>
      <p:bldP spid="6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-215265"/>
            <a:ext cx="9144000" cy="1304290"/>
          </a:xfrm>
        </p:spPr>
        <p:txBody>
          <a:bodyPr/>
          <a:lstStyle/>
          <a:p>
            <a:r>
              <a:rPr lang="zh-CN" altLang="en-US" sz="5400" dirty="0"/>
              <a:t>思维导图</a:t>
            </a:r>
            <a:endParaRPr lang="en-US" altLang="zh-CN" sz="5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C5532A66-3088-46E0-9C32-DAEEAE044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04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10961914" y="1706688"/>
            <a:ext cx="1230086" cy="3614057"/>
          </a:xfrm>
          <a:prstGeom prst="rect">
            <a:avLst/>
          </a:prstGeom>
          <a:solidFill>
            <a:srgbClr val="426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 flipH="1">
            <a:off x="-18895" y="-153927"/>
            <a:ext cx="5040086" cy="4771657"/>
          </a:xfrm>
          <a:prstGeom prst="line">
            <a:avLst/>
          </a:prstGeom>
          <a:ln w="76200">
            <a:solidFill>
              <a:srgbClr val="6EB2C1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-99427" y="-153927"/>
            <a:ext cx="5551072" cy="5246914"/>
          </a:xfrm>
          <a:prstGeom prst="line">
            <a:avLst/>
          </a:prstGeom>
          <a:ln w="38100">
            <a:solidFill>
              <a:schemeClr val="accent6">
                <a:lumMod val="50000"/>
                <a:alpha val="5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9347835" y="2238375"/>
            <a:ext cx="24091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b="1" dirty="0">
                <a:solidFill>
                  <a:schemeClr val="accent6">
                    <a:lumMod val="75000"/>
                  </a:schemeClr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PART.</a:t>
            </a:r>
            <a:r>
              <a:rPr lang="en-US" altLang="zh-CN" sz="4400" b="1" dirty="0">
                <a:solidFill>
                  <a:schemeClr val="bg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3</a:t>
            </a:r>
          </a:p>
        </p:txBody>
      </p:sp>
      <p:sp>
        <p:nvSpPr>
          <p:cNvPr id="11" name="L 形 10"/>
          <p:cNvSpPr/>
          <p:nvPr/>
        </p:nvSpPr>
        <p:spPr>
          <a:xfrm rot="18900000" flipH="1">
            <a:off x="250292" y="554751"/>
            <a:ext cx="736600" cy="736600"/>
          </a:xfrm>
          <a:prstGeom prst="corner">
            <a:avLst>
              <a:gd name="adj1" fmla="val 41466"/>
              <a:gd name="adj2" fmla="val 41466"/>
            </a:avLst>
          </a:prstGeom>
          <a:solidFill>
            <a:srgbClr val="6EB2C1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L 形 11"/>
          <p:cNvSpPr/>
          <p:nvPr/>
        </p:nvSpPr>
        <p:spPr>
          <a:xfrm rot="18900000" flipH="1">
            <a:off x="771147" y="554751"/>
            <a:ext cx="736600" cy="736600"/>
          </a:xfrm>
          <a:prstGeom prst="corner">
            <a:avLst>
              <a:gd name="adj1" fmla="val 41466"/>
              <a:gd name="adj2" fmla="val 41466"/>
            </a:avLst>
          </a:prstGeom>
          <a:solidFill>
            <a:srgbClr val="61A57B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L 形 12"/>
          <p:cNvSpPr/>
          <p:nvPr/>
        </p:nvSpPr>
        <p:spPr>
          <a:xfrm rot="18900000" flipH="1">
            <a:off x="1292002" y="554751"/>
            <a:ext cx="736600" cy="736600"/>
          </a:xfrm>
          <a:prstGeom prst="corner">
            <a:avLst>
              <a:gd name="adj1" fmla="val 41466"/>
              <a:gd name="adj2" fmla="val 41466"/>
            </a:avLst>
          </a:prstGeom>
          <a:solidFill>
            <a:srgbClr val="52725D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3"/>
          <p:cNvSpPr>
            <a:spLocks noGrp="1"/>
          </p:cNvSpPr>
          <p:nvPr>
            <p:ph type="title"/>
          </p:nvPr>
        </p:nvSpPr>
        <p:spPr>
          <a:xfrm>
            <a:off x="8482330" y="3474720"/>
            <a:ext cx="3996055" cy="88392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>
                <a:solidFill>
                  <a:srgbClr val="61A57B"/>
                </a:solidFill>
              </a:rPr>
              <a:t>功能页面</a:t>
            </a:r>
            <a:r>
              <a:rPr lang="zh-CN" altLang="en-US" sz="4000" b="1" dirty="0">
                <a:solidFill>
                  <a:schemeClr val="bg1"/>
                </a:solidFill>
              </a:rPr>
              <a:t>展示</a:t>
            </a:r>
          </a:p>
        </p:txBody>
      </p:sp>
      <p:grpSp>
        <p:nvGrpSpPr>
          <p:cNvPr id="85" name="组合 84"/>
          <p:cNvGrpSpPr/>
          <p:nvPr/>
        </p:nvGrpSpPr>
        <p:grpSpPr>
          <a:xfrm rot="19029953">
            <a:off x="1347754" y="1318687"/>
            <a:ext cx="4326850" cy="4157685"/>
            <a:chOff x="3354272" y="333000"/>
            <a:chExt cx="3292882" cy="3267275"/>
          </a:xfrm>
        </p:grpSpPr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11" t="29526" r="38114" b="42254"/>
            <a:stretch>
              <a:fillRect/>
            </a:stretch>
          </p:blipFill>
          <p:spPr>
            <a:xfrm>
              <a:off x="5050438" y="2003559"/>
              <a:ext cx="1596716" cy="1596716"/>
            </a:xfrm>
            <a:custGeom>
              <a:avLst/>
              <a:gdLst>
                <a:gd name="connsiteX0" fmla="*/ 0 w 1596716"/>
                <a:gd name="connsiteY0" fmla="*/ 0 h 1596716"/>
                <a:gd name="connsiteX1" fmla="*/ 1596716 w 1596716"/>
                <a:gd name="connsiteY1" fmla="*/ 0 h 1596716"/>
                <a:gd name="connsiteX2" fmla="*/ 1596716 w 1596716"/>
                <a:gd name="connsiteY2" fmla="*/ 1596716 h 1596716"/>
                <a:gd name="connsiteX3" fmla="*/ 0 w 1596716"/>
                <a:gd name="connsiteY3" fmla="*/ 1596716 h 1596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716" h="1596716">
                  <a:moveTo>
                    <a:pt x="0" y="0"/>
                  </a:moveTo>
                  <a:lnTo>
                    <a:pt x="1596716" y="0"/>
                  </a:lnTo>
                  <a:lnTo>
                    <a:pt x="1596716" y="1596716"/>
                  </a:lnTo>
                  <a:lnTo>
                    <a:pt x="0" y="1596716"/>
                  </a:lnTo>
                  <a:close/>
                </a:path>
              </a:pathLst>
            </a:custGeom>
          </p:spPr>
        </p:pic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39" t="29495" r="54687" b="42285"/>
            <a:stretch>
              <a:fillRect/>
            </a:stretch>
          </p:blipFill>
          <p:spPr>
            <a:xfrm>
              <a:off x="3354272" y="2001807"/>
              <a:ext cx="1596716" cy="1596716"/>
            </a:xfrm>
            <a:custGeom>
              <a:avLst/>
              <a:gdLst>
                <a:gd name="connsiteX0" fmla="*/ 0 w 1596716"/>
                <a:gd name="connsiteY0" fmla="*/ 0 h 1596716"/>
                <a:gd name="connsiteX1" fmla="*/ 1596716 w 1596716"/>
                <a:gd name="connsiteY1" fmla="*/ 0 h 1596716"/>
                <a:gd name="connsiteX2" fmla="*/ 1596716 w 1596716"/>
                <a:gd name="connsiteY2" fmla="*/ 1596716 h 1596716"/>
                <a:gd name="connsiteX3" fmla="*/ 0 w 1596716"/>
                <a:gd name="connsiteY3" fmla="*/ 1596716 h 1596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716" h="1596716">
                  <a:moveTo>
                    <a:pt x="0" y="0"/>
                  </a:moveTo>
                  <a:lnTo>
                    <a:pt x="1596716" y="0"/>
                  </a:lnTo>
                  <a:lnTo>
                    <a:pt x="1596716" y="1596716"/>
                  </a:lnTo>
                  <a:lnTo>
                    <a:pt x="0" y="1596716"/>
                  </a:lnTo>
                  <a:close/>
                </a:path>
              </a:pathLst>
            </a:custGeom>
          </p:spPr>
        </p:pic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5" r="38261" b="71780"/>
            <a:stretch>
              <a:fillRect/>
            </a:stretch>
          </p:blipFill>
          <p:spPr>
            <a:xfrm>
              <a:off x="5035692" y="333000"/>
              <a:ext cx="1596716" cy="1596716"/>
            </a:xfrm>
            <a:custGeom>
              <a:avLst/>
              <a:gdLst>
                <a:gd name="connsiteX0" fmla="*/ 0 w 1596716"/>
                <a:gd name="connsiteY0" fmla="*/ 0 h 1596716"/>
                <a:gd name="connsiteX1" fmla="*/ 1596716 w 1596716"/>
                <a:gd name="connsiteY1" fmla="*/ 0 h 1596716"/>
                <a:gd name="connsiteX2" fmla="*/ 1596716 w 1596716"/>
                <a:gd name="connsiteY2" fmla="*/ 1596716 h 1596716"/>
                <a:gd name="connsiteX3" fmla="*/ 0 w 1596716"/>
                <a:gd name="connsiteY3" fmla="*/ 1596716 h 1596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716" h="1596716">
                  <a:moveTo>
                    <a:pt x="0" y="0"/>
                  </a:moveTo>
                  <a:lnTo>
                    <a:pt x="1596716" y="0"/>
                  </a:lnTo>
                  <a:lnTo>
                    <a:pt x="1596716" y="1596716"/>
                  </a:lnTo>
                  <a:lnTo>
                    <a:pt x="0" y="1596716"/>
                  </a:lnTo>
                  <a:close/>
                </a:path>
              </a:pathLst>
            </a:custGeom>
          </p:spPr>
        </p:pic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24" r="54901" b="71780"/>
            <a:stretch>
              <a:fillRect/>
            </a:stretch>
          </p:blipFill>
          <p:spPr>
            <a:xfrm>
              <a:off x="3361920" y="333000"/>
              <a:ext cx="1596716" cy="1596716"/>
            </a:xfrm>
            <a:custGeom>
              <a:avLst/>
              <a:gdLst>
                <a:gd name="connsiteX0" fmla="*/ 0 w 1596716"/>
                <a:gd name="connsiteY0" fmla="*/ 0 h 1596716"/>
                <a:gd name="connsiteX1" fmla="*/ 1596716 w 1596716"/>
                <a:gd name="connsiteY1" fmla="*/ 0 h 1596716"/>
                <a:gd name="connsiteX2" fmla="*/ 1596716 w 1596716"/>
                <a:gd name="connsiteY2" fmla="*/ 1596716 h 1596716"/>
                <a:gd name="connsiteX3" fmla="*/ 0 w 1596716"/>
                <a:gd name="connsiteY3" fmla="*/ 1596716 h 1596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716" h="1596716">
                  <a:moveTo>
                    <a:pt x="0" y="0"/>
                  </a:moveTo>
                  <a:lnTo>
                    <a:pt x="1596716" y="0"/>
                  </a:lnTo>
                  <a:lnTo>
                    <a:pt x="1596716" y="1596716"/>
                  </a:lnTo>
                  <a:lnTo>
                    <a:pt x="0" y="1596716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11" grpId="0" bldLvl="0" animBg="1"/>
      <p:bldP spid="12" grpId="0" bldLvl="0" animBg="1"/>
      <p:bldP spid="1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4290" y="0"/>
            <a:ext cx="12260580" cy="6858000"/>
          </a:xfrm>
          <a:prstGeom prst="rect">
            <a:avLst/>
          </a:prstGeom>
          <a:solidFill>
            <a:srgbClr val="8EAE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 flipV="1">
            <a:off x="9813925" y="923925"/>
            <a:ext cx="2378075" cy="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459085" y="401955"/>
            <a:ext cx="1732915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8EAE99"/>
                </a:solidFill>
              </a14:hiddenFill>
            </a:ext>
          </a:extLst>
        </p:spPr>
        <p:txBody>
          <a:bodyPr vert="horz"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G 	  M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235325" y="263525"/>
            <a:ext cx="58127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</a:rPr>
              <a:t>游戏主界面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5D47CAB8-624C-4946-B764-5D2848D86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0" y="1232663"/>
            <a:ext cx="9164000" cy="5184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4290" y="0"/>
            <a:ext cx="12260580" cy="6858000"/>
          </a:xfrm>
          <a:prstGeom prst="rect">
            <a:avLst/>
          </a:prstGeom>
          <a:solidFill>
            <a:srgbClr val="8EAE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 flipV="1">
            <a:off x="9813925" y="923925"/>
            <a:ext cx="2378075" cy="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459085" y="401955"/>
            <a:ext cx="1732915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8EAE99"/>
                </a:solidFill>
              </a14:hiddenFill>
            </a:ext>
          </a:extLst>
        </p:spPr>
        <p:txBody>
          <a:bodyPr vert="horz"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S       D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235325" y="263525"/>
            <a:ext cx="58127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</a:rPr>
              <a:t>商店展示与购买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2E84E9F0-3065-4DE6-B4A0-AD7EBD16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857" y="1259220"/>
            <a:ext cx="7514286" cy="4676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4290" y="0"/>
            <a:ext cx="12260580" cy="6858000"/>
          </a:xfrm>
          <a:prstGeom prst="rect">
            <a:avLst/>
          </a:prstGeom>
          <a:solidFill>
            <a:srgbClr val="8EAE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 flipV="1">
            <a:off x="9813925" y="923925"/>
            <a:ext cx="2378075" cy="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459085" y="401955"/>
            <a:ext cx="1732915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8EAE99"/>
                </a:solidFill>
              </a14:hiddenFill>
            </a:ext>
          </a:extLst>
        </p:spPr>
        <p:txBody>
          <a:bodyPr vert="horz"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B       C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235325" y="263525"/>
            <a:ext cx="58127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</a:rPr>
              <a:t>包裹展示与仓库出售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2C52738C-CB3C-4008-BE9D-FB75C284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333" y="1413000"/>
            <a:ext cx="7457143" cy="13047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B2D2844-5193-4E35-BD7F-2309FD866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230" y="2853000"/>
            <a:ext cx="7542857" cy="3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9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4290" y="0"/>
            <a:ext cx="12260580" cy="6858000"/>
          </a:xfrm>
          <a:prstGeom prst="rect">
            <a:avLst/>
          </a:prstGeom>
          <a:solidFill>
            <a:srgbClr val="8EAE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 flipV="1">
            <a:off x="9813925" y="923925"/>
            <a:ext cx="2378075" cy="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459085" y="401955"/>
            <a:ext cx="1732915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8EAE99"/>
                </a:solidFill>
              </a14:hiddenFill>
            </a:ext>
          </a:extLst>
        </p:spPr>
        <p:txBody>
          <a:bodyPr vert="horz"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L        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235325" y="263525"/>
            <a:ext cx="58127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</a:rPr>
              <a:t>土地展示与刷新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99CE268-CBA1-4F29-9C46-E066D34B3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0" y="1253566"/>
            <a:ext cx="9200000" cy="5238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4290" y="0"/>
            <a:ext cx="12260580" cy="6858000"/>
          </a:xfrm>
          <a:prstGeom prst="rect">
            <a:avLst/>
          </a:prstGeom>
          <a:solidFill>
            <a:srgbClr val="8EAE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 flipV="1">
            <a:off x="9813925" y="923925"/>
            <a:ext cx="2378075" cy="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459085" y="401955"/>
            <a:ext cx="173291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8EAE99"/>
                </a:solidFill>
              </a14:hiddenFill>
            </a:ext>
          </a:extLst>
        </p:spPr>
        <p:txBody>
          <a:bodyPr vert="horz"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T    Z   C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235325" y="263525"/>
            <a:ext cx="5812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</a:rPr>
              <a:t>摘取、偷摘、铲除功能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48E398A8-3759-486B-8EB3-E377DF712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00" y="1111776"/>
            <a:ext cx="4968000" cy="313814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B2037E33-41AB-4844-8CDB-D8C353E6C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48" y="1101302"/>
            <a:ext cx="4333333" cy="313814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1A9B8E10-17AA-4660-9629-CAF102A40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325" y="4423119"/>
            <a:ext cx="4828571" cy="22940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328</Words>
  <Application>Microsoft Office PowerPoint</Application>
  <PresentationFormat>宽屏</PresentationFormat>
  <Paragraphs>64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方正清刻本悦宋简体</vt:lpstr>
      <vt:lpstr>Arial</vt:lpstr>
      <vt:lpstr>Calibri Light</vt:lpstr>
      <vt:lpstr>等线</vt:lpstr>
      <vt:lpstr>等线 Light</vt:lpstr>
      <vt:lpstr>微软雅黑</vt:lpstr>
      <vt:lpstr>仿宋</vt:lpstr>
      <vt:lpstr>Helvetica</vt:lpstr>
      <vt:lpstr>Office 主题​​</vt:lpstr>
      <vt:lpstr>PowerPoint 演示文稿</vt:lpstr>
      <vt:lpstr>PowerPoint 演示文稿</vt:lpstr>
      <vt:lpstr>思维导图</vt:lpstr>
      <vt:lpstr>功能页面展示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qingqing wu</dc:creator>
  <cp:lastModifiedBy>Administrator</cp:lastModifiedBy>
  <cp:revision>112</cp:revision>
  <dcterms:created xsi:type="dcterms:W3CDTF">2019-03-08T15:14:00Z</dcterms:created>
  <dcterms:modified xsi:type="dcterms:W3CDTF">2021-03-18T10:01:54Z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